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notesMasterIdLst>
    <p:notesMasterId r:id="rId8"/>
  </p:notesMasterIdLst>
  <p:handoutMasterIdLst>
    <p:handoutMasterId r:id="rId9"/>
  </p:handoutMasterIdLst>
  <p:sldIdLst>
    <p:sldId id="1462" r:id="rId2"/>
    <p:sldId id="1573" r:id="rId3"/>
    <p:sldId id="1575" r:id="rId4"/>
    <p:sldId id="1565" r:id="rId5"/>
    <p:sldId id="1550" r:id="rId6"/>
    <p:sldId id="1569" r:id="rId7"/>
  </p:sldIdLst>
  <p:sldSz cx="12192000" cy="6858000"/>
  <p:notesSz cx="6805613" cy="9944100"/>
  <p:defaultTextStyle>
    <a:defPPr>
      <a:defRPr lang="tr-TR"/>
    </a:defPPr>
    <a:lvl1pPr marL="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11CA2633-CCCE-4E16-AAE4-78F374C7A1B9}">
          <p14:sldIdLst/>
        </p14:section>
        <p14:section name="Başlıksız Bölüm" id="{FCA67B83-38E0-4BDB-831E-985F5A2C8342}">
          <p14:sldIdLst>
            <p14:sldId id="1462"/>
            <p14:sldId id="1573"/>
            <p14:sldId id="1575"/>
            <p14:sldId id="1565"/>
            <p14:sldId id="1550"/>
            <p14:sldId id="15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81BE"/>
    <a:srgbClr val="2005EB"/>
    <a:srgbClr val="66FF66"/>
    <a:srgbClr val="FFFF66"/>
    <a:srgbClr val="FF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Tema Uygulanmış Stil 2 - Vurgu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45" autoAdjust="0"/>
    <p:restoredTop sz="97586" autoAdjust="0"/>
  </p:normalViewPr>
  <p:slideViewPr>
    <p:cSldViewPr>
      <p:cViewPr varScale="1">
        <p:scale>
          <a:sx n="111" d="100"/>
          <a:sy n="111" d="100"/>
        </p:scale>
        <p:origin x="79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91" cy="498555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4224" y="0"/>
            <a:ext cx="2949791" cy="498555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r">
              <a:defRPr sz="1200"/>
            </a:lvl1pPr>
          </a:lstStyle>
          <a:p>
            <a:fld id="{3C5DA9F0-B6AB-4707-9E8E-209FC12B7E0F}" type="datetimeFigureOut">
              <a:rPr lang="tr-TR" smtClean="0"/>
              <a:t>26.12.2023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45546"/>
            <a:ext cx="2949791" cy="498555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4224" y="9445546"/>
            <a:ext cx="2949791" cy="498555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r">
              <a:defRPr sz="1200"/>
            </a:lvl1pPr>
          </a:lstStyle>
          <a:p>
            <a:fld id="{A0376A59-9604-4B45-944E-35735C26B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884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099" cy="498933"/>
          </a:xfrm>
          <a:prstGeom prst="rect">
            <a:avLst/>
          </a:prstGeom>
        </p:spPr>
        <p:txBody>
          <a:bodyPr vert="horz" lIns="91667" tIns="45833" rIns="91667" bIns="45833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4943" y="3"/>
            <a:ext cx="2949099" cy="498933"/>
          </a:xfrm>
          <a:prstGeom prst="rect">
            <a:avLst/>
          </a:prstGeom>
        </p:spPr>
        <p:txBody>
          <a:bodyPr vert="horz" lIns="91667" tIns="45833" rIns="91667" bIns="45833" rtlCol="0"/>
          <a:lstStyle>
            <a:lvl1pPr algn="r">
              <a:defRPr sz="1200"/>
            </a:lvl1pPr>
          </a:lstStyle>
          <a:p>
            <a:fld id="{E97D8D04-8981-4AE4-B55B-41189C458C08}" type="datetimeFigureOut">
              <a:rPr lang="tr-TR" smtClean="0"/>
              <a:pPr/>
              <a:t>26.12.2023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3013"/>
            <a:ext cx="596741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67" tIns="45833" rIns="91667" bIns="45833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0562" y="4785599"/>
            <a:ext cx="5444490" cy="3915490"/>
          </a:xfrm>
          <a:prstGeom prst="rect">
            <a:avLst/>
          </a:prstGeom>
        </p:spPr>
        <p:txBody>
          <a:bodyPr vert="horz" lIns="91667" tIns="45833" rIns="91667" bIns="45833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4" y="9445171"/>
            <a:ext cx="2949099" cy="498932"/>
          </a:xfrm>
          <a:prstGeom prst="rect">
            <a:avLst/>
          </a:prstGeom>
        </p:spPr>
        <p:txBody>
          <a:bodyPr vert="horz" lIns="91667" tIns="45833" rIns="91667" bIns="45833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4943" y="9445171"/>
            <a:ext cx="2949099" cy="498932"/>
          </a:xfrm>
          <a:prstGeom prst="rect">
            <a:avLst/>
          </a:prstGeom>
        </p:spPr>
        <p:txBody>
          <a:bodyPr vert="horz" lIns="91667" tIns="45833" rIns="91667" bIns="45833" rtlCol="0" anchor="b"/>
          <a:lstStyle>
            <a:lvl1pPr algn="r">
              <a:defRPr sz="1200"/>
            </a:lvl1pPr>
          </a:lstStyle>
          <a:p>
            <a:fld id="{E7A174EC-FB91-48F8-B92F-CDCA85A4AB9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29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174EC-FB91-48F8-B92F-CDCA85A4AB9F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149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dirty="0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544A996-4F0D-4E28-843B-913028E88342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26.12.2023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F4F0D-1567-4BB9-93E0-45ED1DDD088C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435504"/>
      </p:ext>
    </p:extLst>
  </p:cSld>
  <p:clrMapOvr>
    <a:masterClrMapping/>
  </p:clrMapOvr>
  <p:transition spd="slow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31C810F-9DB2-4CE5-A5ED-E80CB39FB67E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26.12.2023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2C394-3B54-497B-A1BC-DBD0529DF751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67022"/>
      </p:ext>
    </p:extLst>
  </p:cSld>
  <p:clrMapOvr>
    <a:masterClrMapping/>
  </p:clrMapOvr>
  <p:transition spd="slow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16BDDB7-A3F3-449C-B521-7A78D8182075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26.12.2023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B746D-D06C-4CCA-A71C-A75D206D25CA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622664"/>
      </p:ext>
    </p:extLst>
  </p:cSld>
  <p:clrMapOvr>
    <a:masterClrMapping/>
  </p:clrMapOvr>
  <p:transition spd="slow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2EB01D-960E-43E8-8AE1-086D968B8890}" type="slidenum">
              <a:rPr lang="tr-TR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tr-T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192444"/>
      </p:ext>
    </p:extLst>
  </p:cSld>
  <p:clrMapOvr>
    <a:masterClrMapping/>
  </p:clrMapOvr>
  <p:transition spd="slow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B82A047-0926-459A-A91F-2F9CC0F96C18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26.12.2023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5FD97-3F41-4ACE-9883-CB42E2BE2738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87340"/>
      </p:ext>
    </p:extLst>
  </p:cSld>
  <p:clrMapOvr>
    <a:masterClrMapping/>
  </p:clrMapOvr>
  <p:transition spd="slow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F9F5D7C-A2C2-4652-A23A-21AEC352F760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26.12.2023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22D4B-9886-4072-9662-264766D52610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428021"/>
      </p:ext>
    </p:extLst>
  </p:cSld>
  <p:clrMapOvr>
    <a:masterClrMapping/>
  </p:clrMapOvr>
  <p:transition spd="slow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743A16A-4228-49C2-B7E3-2056E5E9A892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26.12.2023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03CF4-95D6-472F-B3D7-BF2C8BAFE083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83117"/>
      </p:ext>
    </p:extLst>
  </p:cSld>
  <p:clrMapOvr>
    <a:masterClrMapping/>
  </p:clrMapOvr>
  <p:transition spd="slow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66D3C3D-5EE5-49AF-9EA8-1DB414E16B6F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26.12.2023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BF685-5B1C-4AF1-88D4-89FD06BFAE32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730356"/>
      </p:ext>
    </p:extLst>
  </p:cSld>
  <p:clrMapOvr>
    <a:masterClrMapping/>
  </p:clrMapOvr>
  <p:transition spd="slow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BB07F5F-73E8-42B5-B19A-08E319A3542A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26.12.2023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B9A55-6AF9-408A-887E-CA2478158190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775801"/>
      </p:ext>
    </p:extLst>
  </p:cSld>
  <p:clrMapOvr>
    <a:masterClrMapping/>
  </p:clrMapOvr>
  <p:transition spd="slow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64FCCB3F-C59E-4F52-A1A0-95304FF56002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26.12.2023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0DD03-FE00-42C4-B4A1-191761D2FCA7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258907"/>
      </p:ext>
    </p:extLst>
  </p:cSld>
  <p:clrMapOvr>
    <a:masterClrMapping/>
  </p:clrMapOvr>
  <p:transition spd="slow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1D7544B-9DC3-4D3A-B768-40A2E7162FC5}" type="datetime1">
              <a:rPr lang="tr-TR" sz="1800">
                <a:solidFill>
                  <a:prstClr val="black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26.12.2023</a:t>
            </a:fld>
            <a:endParaRPr lang="tr-TR" sz="1800">
              <a:solidFill>
                <a:prstClr val="black"/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BC0DF-5B9D-493A-BBB0-26EBD9C5AA0E}" type="slidenum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936837"/>
      </p:ext>
    </p:extLst>
  </p:cSld>
  <p:clrMapOvr>
    <a:masterClrMapping/>
  </p:clrMapOvr>
  <p:transition spd="slow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/>
          <p:nvPr userDrawn="1"/>
        </p:nvSpPr>
        <p:spPr>
          <a:xfrm>
            <a:off x="10887075" y="6453336"/>
            <a:ext cx="1304925" cy="177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111871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914400">
              <a:defRPr/>
            </a:pP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945038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914400">
              <a:defRPr/>
            </a:pPr>
            <a:fld id="{1AA13480-88CA-4BA8-BA7F-E82A3B8BA99C}" type="slidenum">
              <a:rPr lang="tr-TR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kdörtgen 6"/>
          <p:cNvSpPr/>
          <p:nvPr userDrawn="1"/>
        </p:nvSpPr>
        <p:spPr>
          <a:xfrm>
            <a:off x="1631950" y="6376988"/>
            <a:ext cx="2335213" cy="274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8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ADANA</a:t>
            </a:r>
            <a:r>
              <a:rPr lang="tr-TR" sz="1800" dirty="0">
                <a:solidFill>
                  <a:prstClr val="black"/>
                </a:solidFill>
                <a:latin typeface="Bookman Old Style" panose="02050604050505020204" pitchFamily="18" charset="0"/>
              </a:rPr>
              <a:t> VALİLİĞİ</a:t>
            </a:r>
          </a:p>
        </p:txBody>
      </p:sp>
      <p:pic>
        <p:nvPicPr>
          <p:cNvPr id="1029" name="Resim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25" y="6370638"/>
            <a:ext cx="271463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Dikdörtgen 8"/>
          <p:cNvSpPr/>
          <p:nvPr userDrawn="1"/>
        </p:nvSpPr>
        <p:spPr>
          <a:xfrm>
            <a:off x="3871913" y="6462713"/>
            <a:ext cx="7024687" cy="1682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  <p:sp>
        <p:nvSpPr>
          <p:cNvPr id="11" name="Dikdörtgen 10"/>
          <p:cNvSpPr/>
          <p:nvPr userDrawn="1"/>
        </p:nvSpPr>
        <p:spPr>
          <a:xfrm>
            <a:off x="0" y="6464300"/>
            <a:ext cx="1304925" cy="1873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  <p:sp>
        <p:nvSpPr>
          <p:cNvPr id="12" name="Dikdörtgen 11"/>
          <p:cNvSpPr/>
          <p:nvPr userDrawn="1"/>
        </p:nvSpPr>
        <p:spPr>
          <a:xfrm>
            <a:off x="0" y="6362700"/>
            <a:ext cx="1304925" cy="93663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  <p:sp>
        <p:nvSpPr>
          <p:cNvPr id="13" name="Dikdörtgen 12"/>
          <p:cNvSpPr/>
          <p:nvPr userDrawn="1"/>
        </p:nvSpPr>
        <p:spPr>
          <a:xfrm>
            <a:off x="3871913" y="6356351"/>
            <a:ext cx="8320087" cy="9698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  <p:sp>
        <p:nvSpPr>
          <p:cNvPr id="16" name="Dikdörtgen 15"/>
          <p:cNvSpPr/>
          <p:nvPr userDrawn="1"/>
        </p:nvSpPr>
        <p:spPr>
          <a:xfrm>
            <a:off x="0" y="534988"/>
            <a:ext cx="12192000" cy="17621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  <p:sp>
        <p:nvSpPr>
          <p:cNvPr id="18" name="Dikdörtgen 17"/>
          <p:cNvSpPr/>
          <p:nvPr userDrawn="1"/>
        </p:nvSpPr>
        <p:spPr>
          <a:xfrm>
            <a:off x="3871913" y="1079500"/>
            <a:ext cx="8320087" cy="46038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23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pull dir="ld"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etin kutusu 11"/>
          <p:cNvSpPr txBox="1">
            <a:spLocks noChangeArrowheads="1"/>
          </p:cNvSpPr>
          <p:nvPr/>
        </p:nvSpPr>
        <p:spPr bwMode="auto">
          <a:xfrm>
            <a:off x="5876925" y="453390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200">
                <a:solidFill>
                  <a:prstClr val="white"/>
                </a:solidFill>
              </a:rPr>
              <a:t>ADANA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25AB5F-60C2-4875-B6F6-19F1E2ED615C}" type="slidenum">
              <a:rPr lang="tr-TR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15364" name="Metin kutusu 2"/>
          <p:cNvSpPr txBox="1">
            <a:spLocks noChangeArrowheads="1"/>
          </p:cNvSpPr>
          <p:nvPr/>
        </p:nvSpPr>
        <p:spPr bwMode="auto">
          <a:xfrm>
            <a:off x="119336" y="2132469"/>
            <a:ext cx="712879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KURUM LOGO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-KURUM ADI-</a:t>
            </a:r>
            <a:endParaRPr lang="tr-TR" altLang="tr-TR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3" descr="C:\Users\sedatplanlama\Desktop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280" y="2420888"/>
            <a:ext cx="1944216" cy="190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4323945" y="717465"/>
            <a:ext cx="78549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ctr"/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ADANA İLİ YATIRIM VE KOORDİNASYON RAPORU 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47328" y="33184"/>
            <a:ext cx="1209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KURUM ADI</a:t>
            </a:r>
          </a:p>
        </p:txBody>
      </p:sp>
    </p:spTree>
    <p:extLst>
      <p:ext uri="{BB962C8B-B14F-4D97-AF65-F5344CB8AC3E}">
        <p14:creationId xmlns:p14="http://schemas.microsoft.com/office/powerpoint/2010/main" val="214147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etin kutusu 11"/>
          <p:cNvSpPr txBox="1">
            <a:spLocks noChangeArrowheads="1"/>
          </p:cNvSpPr>
          <p:nvPr/>
        </p:nvSpPr>
        <p:spPr bwMode="auto">
          <a:xfrm>
            <a:off x="5876925" y="453390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200">
                <a:solidFill>
                  <a:prstClr val="white"/>
                </a:solidFill>
              </a:rPr>
              <a:t>ADANA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25AB5F-60C2-4875-B6F6-19F1E2ED615C}" type="slidenum">
              <a:rPr lang="tr-TR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7328" y="33184"/>
            <a:ext cx="1209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ADI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863752" y="672167"/>
            <a:ext cx="8328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ctr"/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Künye Bilgisi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518373"/>
              </p:ext>
            </p:extLst>
          </p:nvPr>
        </p:nvGraphicFramePr>
        <p:xfrm>
          <a:off x="407363" y="1040870"/>
          <a:ext cx="5040561" cy="3666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  <a:gridCol w="3168353">
                  <a:extLst>
                    <a:ext uri="{9D8B030D-6E8A-4147-A177-3AD203B41FA5}">
                      <a16:colId xmlns:a16="http://schemas.microsoft.com/office/drawing/2014/main" val="443503001"/>
                    </a:ext>
                  </a:extLst>
                </a:gridCol>
              </a:tblGrid>
              <a:tr h="25311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Sahibi/Kuruluş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574240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Adı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735397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Yeri (İlçe/İlçeler)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5290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Karakteristik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804878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Projenin Sektörü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139902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Aşaması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14985"/>
                  </a:ext>
                </a:extLst>
              </a:tr>
              <a:tr h="1879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Maliyeti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(TL)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326530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Sözleşme Bedeli  (TL)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780031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Harcama (TL)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215538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İşin Sözleşme Tarihi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865252"/>
                  </a:ext>
                </a:extLst>
              </a:tr>
              <a:tr h="189976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Yer Teslimi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Tarihi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703248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İşin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Süresi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878015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 Bitim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Tarihi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349083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Nakdi Gerçekleşme (%)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790157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Fiziki Gerçekleşme  (%)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097634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572818"/>
              </p:ext>
            </p:extLst>
          </p:nvPr>
        </p:nvGraphicFramePr>
        <p:xfrm>
          <a:off x="5591944" y="1213842"/>
          <a:ext cx="640871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>
                  <a:extLst>
                    <a:ext uri="{9D8B030D-6E8A-4147-A177-3AD203B41FA5}">
                      <a16:colId xmlns:a16="http://schemas.microsoft.com/office/drawing/2014/main" val="2122671767"/>
                    </a:ext>
                  </a:extLst>
                </a:gridCol>
              </a:tblGrid>
              <a:tr h="265689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Projeye</a:t>
                      </a:r>
                      <a:r>
                        <a:rPr lang="tr-TR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Ait Görsel-1</a:t>
                      </a:r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710727"/>
                  </a:ext>
                </a:extLst>
              </a:tr>
              <a:tr h="4854951">
                <a:tc>
                  <a:txBody>
                    <a:bodyPr/>
                    <a:lstStyle/>
                    <a:p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72345"/>
                  </a:ext>
                </a:extLst>
              </a:tr>
            </a:tbl>
          </a:graphicData>
        </a:graphic>
      </p:graphicFrame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809842"/>
              </p:ext>
            </p:extLst>
          </p:nvPr>
        </p:nvGraphicFramePr>
        <p:xfrm>
          <a:off x="407363" y="4810125"/>
          <a:ext cx="5040561" cy="687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1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</a:tblGrid>
              <a:tr h="23462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Özeti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574240"/>
                  </a:ext>
                </a:extLst>
              </a:tr>
              <a:tr h="4432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667444"/>
                  </a:ext>
                </a:extLst>
              </a:tr>
            </a:tbl>
          </a:graphicData>
        </a:graphic>
      </p:graphicFrame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21286"/>
              </p:ext>
            </p:extLst>
          </p:nvPr>
        </p:nvGraphicFramePr>
        <p:xfrm>
          <a:off x="407364" y="5551953"/>
          <a:ext cx="5040561" cy="728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1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</a:tblGrid>
              <a:tr h="2019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Projenin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Son Durumu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574240"/>
                  </a:ext>
                </a:extLst>
              </a:tr>
              <a:tr h="4851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667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27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25AB5F-60C2-4875-B6F6-19F1E2ED615C}" type="slidenum">
              <a:rPr lang="tr-TR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7328" y="33184"/>
            <a:ext cx="1209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ADI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863752" y="672167"/>
            <a:ext cx="8328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ctr"/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Finans, Dönemsel Harcama ve İhale Bilgileri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120372"/>
              </p:ext>
            </p:extLst>
          </p:nvPr>
        </p:nvGraphicFramePr>
        <p:xfrm>
          <a:off x="407367" y="1213842"/>
          <a:ext cx="504056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5961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  <a:gridCol w="2264600">
                  <a:extLst>
                    <a:ext uri="{9D8B030D-6E8A-4147-A177-3AD203B41FA5}">
                      <a16:colId xmlns:a16="http://schemas.microsoft.com/office/drawing/2014/main" val="443503001"/>
                    </a:ext>
                  </a:extLst>
                </a:gridCol>
              </a:tblGrid>
              <a:tr h="2248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Bütçe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ve Harcama Bilgileri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885794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Projenin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Bütçe Türü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941515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Projenin Sektörü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680908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 Maliyeti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(TL)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358811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Sözleşme Bedeli  (TL)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873890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Harcama (TL)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013810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Önceki Yıllar 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Harcamaları </a:t>
                      </a: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878015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Yıl İçi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Toplam Harcama (TL)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731237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Ödenek (TL)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07084"/>
                  </a:ext>
                </a:extLst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177385"/>
              </p:ext>
            </p:extLst>
          </p:nvPr>
        </p:nvGraphicFramePr>
        <p:xfrm>
          <a:off x="407367" y="3501008"/>
          <a:ext cx="5040561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5961">
                  <a:extLst>
                    <a:ext uri="{9D8B030D-6E8A-4147-A177-3AD203B41FA5}">
                      <a16:colId xmlns:a16="http://schemas.microsoft.com/office/drawing/2014/main" val="634488333"/>
                    </a:ext>
                  </a:extLst>
                </a:gridCol>
                <a:gridCol w="2264600">
                  <a:extLst>
                    <a:ext uri="{9D8B030D-6E8A-4147-A177-3AD203B41FA5}">
                      <a16:colId xmlns:a16="http://schemas.microsoft.com/office/drawing/2014/main" val="2305053173"/>
                    </a:ext>
                  </a:extLst>
                </a:gridCol>
              </a:tblGrid>
              <a:tr h="237131">
                <a:tc>
                  <a:txBody>
                    <a:bodyPr/>
                    <a:lstStyle/>
                    <a:p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Yıl İçi Dönemsel Harcama Bilgileri 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726004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Ocak-Şubat-Mart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Ayları Toplam Harcama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154024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Nisan-Mayıs-Haziran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Ayları </a:t>
                      </a: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Harcama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74949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algn="l"/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Temmuz-Ağustos-Eylül Ayları Toplam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Harcama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35283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algn="l"/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kim-Kasım-Aralık Ayları Toplam Harcama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473150"/>
                  </a:ext>
                </a:extLst>
              </a:tr>
            </a:tbl>
          </a:graphicData>
        </a:graphic>
      </p:graphicFrame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167612"/>
              </p:ext>
            </p:extLst>
          </p:nvPr>
        </p:nvGraphicFramePr>
        <p:xfrm>
          <a:off x="5591944" y="1213842"/>
          <a:ext cx="640871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>
                  <a:extLst>
                    <a:ext uri="{9D8B030D-6E8A-4147-A177-3AD203B41FA5}">
                      <a16:colId xmlns:a16="http://schemas.microsoft.com/office/drawing/2014/main" val="2122671767"/>
                    </a:ext>
                  </a:extLst>
                </a:gridCol>
              </a:tblGrid>
              <a:tr h="265689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Projeye</a:t>
                      </a:r>
                      <a:r>
                        <a:rPr lang="tr-TR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Ait Görsel-2</a:t>
                      </a:r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710727"/>
                  </a:ext>
                </a:extLst>
              </a:tr>
              <a:tr h="4854951">
                <a:tc>
                  <a:txBody>
                    <a:bodyPr/>
                    <a:lstStyle/>
                    <a:p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72345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373069"/>
              </p:ext>
            </p:extLst>
          </p:nvPr>
        </p:nvGraphicFramePr>
        <p:xfrm>
          <a:off x="398754" y="4801736"/>
          <a:ext cx="5040561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5961">
                  <a:extLst>
                    <a:ext uri="{9D8B030D-6E8A-4147-A177-3AD203B41FA5}">
                      <a16:colId xmlns:a16="http://schemas.microsoft.com/office/drawing/2014/main" val="2415262640"/>
                    </a:ext>
                  </a:extLst>
                </a:gridCol>
                <a:gridCol w="2264600">
                  <a:extLst>
                    <a:ext uri="{9D8B030D-6E8A-4147-A177-3AD203B41FA5}">
                      <a16:colId xmlns:a16="http://schemas.microsoft.com/office/drawing/2014/main" val="109787015"/>
                    </a:ext>
                  </a:extLst>
                </a:gridCol>
              </a:tblGrid>
              <a:tr h="22481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İhale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Bilgileri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768840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İhale Tarihi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070702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İhale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Usulü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372555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Mersis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56636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Sözleşme Bedeli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867383"/>
                  </a:ext>
                </a:extLst>
              </a:tr>
              <a:tr h="224817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İhaleyi Alan Firma Adı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626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71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etin kutusu 11"/>
          <p:cNvSpPr txBox="1">
            <a:spLocks noChangeArrowheads="1"/>
          </p:cNvSpPr>
          <p:nvPr/>
        </p:nvSpPr>
        <p:spPr bwMode="auto">
          <a:xfrm>
            <a:off x="5876925" y="453390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200">
                <a:solidFill>
                  <a:prstClr val="white"/>
                </a:solidFill>
              </a:rPr>
              <a:t>ADANA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25AB5F-60C2-4875-B6F6-19F1E2ED615C}" type="slidenum">
              <a:rPr lang="tr-TR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7328" y="33184"/>
            <a:ext cx="1209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ADI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863752" y="672167"/>
            <a:ext cx="8328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ctr"/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Projenin Konum ve Denetim Bilgileri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517745"/>
              </p:ext>
            </p:extLst>
          </p:nvPr>
        </p:nvGraphicFramePr>
        <p:xfrm>
          <a:off x="407368" y="1213842"/>
          <a:ext cx="5040561" cy="1390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  <a:gridCol w="2952329">
                  <a:extLst>
                    <a:ext uri="{9D8B030D-6E8A-4147-A177-3AD203B41FA5}">
                      <a16:colId xmlns:a16="http://schemas.microsoft.com/office/drawing/2014/main" val="443503001"/>
                    </a:ext>
                  </a:extLst>
                </a:gridCol>
              </a:tblGrid>
              <a:tr h="29901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Konum Bilgileri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557983"/>
                  </a:ext>
                </a:extLst>
              </a:tr>
              <a:tr h="299016">
                <a:tc rowSpan="2">
                  <a:txBody>
                    <a:bodyPr/>
                    <a:lstStyle/>
                    <a:p>
                      <a:pPr algn="l"/>
                      <a:r>
                        <a:rPr lang="tr-TR" sz="1000" b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Konum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Enlem: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5290"/>
                  </a:ext>
                </a:extLst>
              </a:tr>
              <a:tr h="22115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Boylam: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644573"/>
                  </a:ext>
                </a:extLst>
              </a:tr>
              <a:tr h="299016">
                <a:tc>
                  <a:txBody>
                    <a:bodyPr/>
                    <a:lstStyle/>
                    <a:p>
                      <a:pPr algn="l"/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19366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94173"/>
              </p:ext>
            </p:extLst>
          </p:nvPr>
        </p:nvGraphicFramePr>
        <p:xfrm>
          <a:off x="5591944" y="1213842"/>
          <a:ext cx="640871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>
                  <a:extLst>
                    <a:ext uri="{9D8B030D-6E8A-4147-A177-3AD203B41FA5}">
                      <a16:colId xmlns:a16="http://schemas.microsoft.com/office/drawing/2014/main" val="2122671767"/>
                    </a:ext>
                  </a:extLst>
                </a:gridCol>
              </a:tblGrid>
              <a:tr h="265689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tr-TR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 Harita Üzerindeki Görseli</a:t>
                      </a:r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710727"/>
                  </a:ext>
                </a:extLst>
              </a:tr>
              <a:tr h="4854951">
                <a:tc>
                  <a:txBody>
                    <a:bodyPr/>
                    <a:lstStyle/>
                    <a:p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7234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134025"/>
              </p:ext>
            </p:extLst>
          </p:nvPr>
        </p:nvGraphicFramePr>
        <p:xfrm>
          <a:off x="407368" y="2780929"/>
          <a:ext cx="5040560" cy="330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760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  <a:gridCol w="2941800">
                  <a:extLst>
                    <a:ext uri="{9D8B030D-6E8A-4147-A177-3AD203B41FA5}">
                      <a16:colId xmlns:a16="http://schemas.microsoft.com/office/drawing/2014/main" val="443503001"/>
                    </a:ext>
                  </a:extLst>
                </a:gridCol>
              </a:tblGrid>
              <a:tr h="2325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Denetim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Bilgileri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285830"/>
                  </a:ext>
                </a:extLst>
              </a:tr>
              <a:tr h="2325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Kontrol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İdaresi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884092"/>
                  </a:ext>
                </a:extLst>
              </a:tr>
              <a:tr h="2325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0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Denetim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Tarihi (Gün/Ay/Yıl)</a:t>
                      </a:r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tr-TR" sz="1000" b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574240"/>
                  </a:ext>
                </a:extLst>
              </a:tr>
              <a:tr h="232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Denetmen Ad-</a:t>
                      </a:r>
                      <a:r>
                        <a:rPr lang="tr-TR" sz="1000" b="0" kern="1200" cap="none" spc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Soyad</a:t>
                      </a: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15290"/>
                  </a:ext>
                </a:extLst>
              </a:tr>
              <a:tr h="232584">
                <a:tc>
                  <a:txBody>
                    <a:bodyPr/>
                    <a:lstStyle/>
                    <a:p>
                      <a:pPr algn="l"/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Kurumu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59575"/>
                  </a:ext>
                </a:extLst>
              </a:tr>
              <a:tr h="232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Unvanı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23309"/>
                  </a:ext>
                </a:extLst>
              </a:tr>
              <a:tr h="232584">
                <a:tc>
                  <a:txBody>
                    <a:bodyPr/>
                    <a:lstStyle/>
                    <a:p>
                      <a:pPr algn="l"/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T.C. Kimlik 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411639"/>
                  </a:ext>
                </a:extLst>
              </a:tr>
              <a:tr h="1595712">
                <a:tc>
                  <a:txBody>
                    <a:bodyPr/>
                    <a:lstStyle/>
                    <a:p>
                      <a:pPr algn="l"/>
                      <a:r>
                        <a:rPr lang="tr-TR" sz="1000" b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Denetim Açıklaması</a:t>
                      </a:r>
                    </a:p>
                    <a:p>
                      <a:pPr algn="l"/>
                      <a:endParaRPr lang="tr-TR" sz="1000" b="0" kern="120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966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83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etin kutusu 11"/>
          <p:cNvSpPr txBox="1">
            <a:spLocks noChangeArrowheads="1"/>
          </p:cNvSpPr>
          <p:nvPr/>
        </p:nvSpPr>
        <p:spPr bwMode="auto">
          <a:xfrm>
            <a:off x="5876925" y="453390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ADANA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5AB5F-60C2-4875-B6F6-19F1E2ED615C}" type="slidenum">
              <a:rPr kumimoji="0" lang="tr-TR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3863752" y="672167"/>
            <a:ext cx="8328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377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 Değerlendirme Bilgisi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248144"/>
              </p:ext>
            </p:extLst>
          </p:nvPr>
        </p:nvGraphicFramePr>
        <p:xfrm>
          <a:off x="408892" y="1213842"/>
          <a:ext cx="5040561" cy="4375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0039">
                  <a:extLst>
                    <a:ext uri="{9D8B030D-6E8A-4147-A177-3AD203B41FA5}">
                      <a16:colId xmlns:a16="http://schemas.microsoft.com/office/drawing/2014/main" val="4092644463"/>
                    </a:ext>
                  </a:extLst>
                </a:gridCol>
                <a:gridCol w="2940522">
                  <a:extLst>
                    <a:ext uri="{9D8B030D-6E8A-4147-A177-3AD203B41FA5}">
                      <a16:colId xmlns:a16="http://schemas.microsoft.com/office/drawing/2014/main" val="443503001"/>
                    </a:ext>
                  </a:extLst>
                </a:gridCol>
              </a:tblGrid>
              <a:tr h="297494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Değerlendirme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45608"/>
                  </a:ext>
                </a:extLst>
              </a:tr>
              <a:tr h="873981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Projenin Amacı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19366"/>
                  </a:ext>
                </a:extLst>
              </a:tr>
              <a:tr h="460541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Projenin Faydası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351063"/>
                  </a:ext>
                </a:extLst>
              </a:tr>
              <a:tr h="171440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Önemli Gelişmeler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878015"/>
                  </a:ext>
                </a:extLst>
              </a:tr>
              <a:tr h="143624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Elde Edilen Çıktılar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3490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Sorunlar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014096"/>
                  </a:ext>
                </a:extLst>
              </a:tr>
              <a:tr h="236632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Projeye B</a:t>
                      </a:r>
                      <a:r>
                        <a:rPr lang="tr-TR" sz="1000" dirty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aşlanamama Nedenleri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598328"/>
                  </a:ext>
                </a:extLst>
              </a:tr>
              <a:tr h="323056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Çözümlenmesi İstenen Sorun Ve Darboğazlar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731237"/>
                  </a:ext>
                </a:extLst>
              </a:tr>
              <a:tr h="142840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Sorun Ve Darboğaz Nedenleri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459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sz="1000" dirty="0"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Alınması İstenen Önlemler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041573"/>
                  </a:ext>
                </a:extLst>
              </a:tr>
              <a:tr h="231224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Takip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Edilme Durumu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394338"/>
                  </a:ext>
                </a:extLst>
              </a:tr>
              <a:tr h="131400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Valilik İnternet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Sayfasında Yayımlanma Durumu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463811"/>
                  </a:ext>
                </a:extLst>
              </a:tr>
              <a:tr h="167208">
                <a:tc>
                  <a:txBody>
                    <a:bodyPr/>
                    <a:lstStyle/>
                    <a:p>
                      <a:r>
                        <a:rPr lang="tr-TR" sz="10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İlimiz İçin Önem</a:t>
                      </a:r>
                      <a:r>
                        <a:rPr lang="tr-TR" sz="1000" b="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Arz Etme Durumu</a:t>
                      </a:r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0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638575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/>
          </p:nvPr>
        </p:nvGraphicFramePr>
        <p:xfrm>
          <a:off x="5591944" y="1213842"/>
          <a:ext cx="640871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8712">
                  <a:extLst>
                    <a:ext uri="{9D8B030D-6E8A-4147-A177-3AD203B41FA5}">
                      <a16:colId xmlns:a16="http://schemas.microsoft.com/office/drawing/2014/main" val="2122671767"/>
                    </a:ext>
                  </a:extLst>
                </a:gridCol>
              </a:tblGrid>
              <a:tr h="265689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Projeye</a:t>
                      </a:r>
                      <a:r>
                        <a:rPr lang="tr-TR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Ait Görsel-3</a:t>
                      </a:r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710727"/>
                  </a:ext>
                </a:extLst>
              </a:tr>
              <a:tr h="4854951">
                <a:tc>
                  <a:txBody>
                    <a:bodyPr/>
                    <a:lstStyle/>
                    <a:p>
                      <a:endParaRPr lang="tr-TR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72345"/>
                  </a:ext>
                </a:extLst>
              </a:tr>
            </a:tbl>
          </a:graphicData>
        </a:graphic>
      </p:graphicFrame>
      <p:sp>
        <p:nvSpPr>
          <p:cNvPr id="3" name="Dikdörtgen 2">
            <a:extLst>
              <a:ext uri="{FF2B5EF4-FFF2-40B4-BE49-F238E27FC236}">
                <a16:creationId xmlns:a16="http://schemas.microsoft.com/office/drawing/2014/main" id="{AB883914-7770-4A10-8C8B-FEF063618660}"/>
              </a:ext>
            </a:extLst>
          </p:cNvPr>
          <p:cNvSpPr/>
          <p:nvPr/>
        </p:nvSpPr>
        <p:spPr>
          <a:xfrm>
            <a:off x="4682560" y="60849"/>
            <a:ext cx="1818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tr-TR" sz="2400" b="1" dirty="0">
                <a:solidFill>
                  <a:srgbClr val="ED7D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PROJE ADI</a:t>
            </a:r>
          </a:p>
        </p:txBody>
      </p:sp>
    </p:spTree>
    <p:extLst>
      <p:ext uri="{BB962C8B-B14F-4D97-AF65-F5344CB8AC3E}">
        <p14:creationId xmlns:p14="http://schemas.microsoft.com/office/powerpoint/2010/main" val="367664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Metin kutusu 11"/>
          <p:cNvSpPr txBox="1">
            <a:spLocks noChangeArrowheads="1"/>
          </p:cNvSpPr>
          <p:nvPr/>
        </p:nvSpPr>
        <p:spPr bwMode="auto">
          <a:xfrm>
            <a:off x="5876925" y="453390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1200">
                <a:solidFill>
                  <a:prstClr val="white"/>
                </a:solidFill>
              </a:rPr>
              <a:t>ADANA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25AB5F-60C2-4875-B6F6-19F1E2ED615C}" type="slidenum">
              <a:rPr lang="tr-TR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tr-TR" dirty="0">
              <a:solidFill>
                <a:prstClr val="white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47328" y="33184"/>
            <a:ext cx="12097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KURUM ADI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783632" y="672167"/>
            <a:ext cx="94083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ctr"/>
            <a:r>
              <a:rPr lang="tr-TR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Kurum Yatırım Takip  ve Koordinasyon Yetkilileri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038889"/>
              </p:ext>
            </p:extLst>
          </p:nvPr>
        </p:nvGraphicFramePr>
        <p:xfrm>
          <a:off x="1334716" y="1264794"/>
          <a:ext cx="10665941" cy="4597853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1088876">
                  <a:extLst>
                    <a:ext uri="{9D8B030D-6E8A-4147-A177-3AD203B41FA5}">
                      <a16:colId xmlns:a16="http://schemas.microsoft.com/office/drawing/2014/main" val="4004084703"/>
                    </a:ext>
                  </a:extLst>
                </a:gridCol>
                <a:gridCol w="1109734">
                  <a:extLst>
                    <a:ext uri="{9D8B030D-6E8A-4147-A177-3AD203B41FA5}">
                      <a16:colId xmlns:a16="http://schemas.microsoft.com/office/drawing/2014/main" val="556051094"/>
                    </a:ext>
                  </a:extLst>
                </a:gridCol>
                <a:gridCol w="1225590">
                  <a:extLst>
                    <a:ext uri="{9D8B030D-6E8A-4147-A177-3AD203B41FA5}">
                      <a16:colId xmlns:a16="http://schemas.microsoft.com/office/drawing/2014/main" val="3061728186"/>
                    </a:ext>
                  </a:extLst>
                </a:gridCol>
                <a:gridCol w="1378788">
                  <a:extLst>
                    <a:ext uri="{9D8B030D-6E8A-4147-A177-3AD203B41FA5}">
                      <a16:colId xmlns:a16="http://schemas.microsoft.com/office/drawing/2014/main" val="3553319360"/>
                    </a:ext>
                  </a:extLst>
                </a:gridCol>
                <a:gridCol w="1304259">
                  <a:extLst>
                    <a:ext uri="{9D8B030D-6E8A-4147-A177-3AD203B41FA5}">
                      <a16:colId xmlns:a16="http://schemas.microsoft.com/office/drawing/2014/main" val="4120611924"/>
                    </a:ext>
                  </a:extLst>
                </a:gridCol>
                <a:gridCol w="1676904">
                  <a:extLst>
                    <a:ext uri="{9D8B030D-6E8A-4147-A177-3AD203B41FA5}">
                      <a16:colId xmlns:a16="http://schemas.microsoft.com/office/drawing/2014/main" val="2278316307"/>
                    </a:ext>
                  </a:extLst>
                </a:gridCol>
                <a:gridCol w="1440895">
                  <a:extLst>
                    <a:ext uri="{9D8B030D-6E8A-4147-A177-3AD203B41FA5}">
                      <a16:colId xmlns:a16="http://schemas.microsoft.com/office/drawing/2014/main" val="1451079073"/>
                    </a:ext>
                  </a:extLst>
                </a:gridCol>
                <a:gridCol w="1440895">
                  <a:extLst>
                    <a:ext uri="{9D8B030D-6E8A-4147-A177-3AD203B41FA5}">
                      <a16:colId xmlns:a16="http://schemas.microsoft.com/office/drawing/2014/main" val="2477210563"/>
                    </a:ext>
                  </a:extLst>
                </a:gridCol>
              </a:tblGrid>
              <a:tr h="687919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 YATIRIM TAKİP</a:t>
                      </a:r>
                      <a:r>
                        <a:rPr lang="tr-TR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VE KOORDİNASYON YETKİLİLERİ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r>
                        <a:rPr lang="tr-T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(İl Koordinasyon Kurulu Verileri Ve Yatırımlar Hakkında Valilik Makamına Sunulmak Üzere</a:t>
                      </a:r>
                      <a:r>
                        <a:rPr lang="tr-TR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Bilgi Veren) Yetkililer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8337536"/>
                  </a:ext>
                </a:extLst>
              </a:tr>
              <a:tr h="90022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S.NO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Adı-Soyadı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Unvanı</a:t>
                      </a:r>
                      <a:b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</a:t>
                      </a:r>
                      <a:b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Görevi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 Telefonu</a:t>
                      </a:r>
                      <a:b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b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Dahili No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Cep Telefonu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Kurumun </a:t>
                      </a:r>
                    </a:p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 Posta Adresi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Personelin</a:t>
                      </a:r>
                    </a:p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E- Posta Adresi 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Faks</a:t>
                      </a:r>
                      <a:r>
                        <a:rPr lang="tr-TR" sz="12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Numarası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70463745"/>
                  </a:ext>
                </a:extLst>
              </a:tr>
              <a:tr h="10032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Yetkili/Uzman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18324020"/>
                  </a:ext>
                </a:extLst>
              </a:tr>
              <a:tr h="10032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Yetkili/Uzman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5286895"/>
                  </a:ext>
                </a:extLst>
              </a:tr>
              <a:tr h="10032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Müdür/Başkan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55505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864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9410</TotalTime>
  <Words>324</Words>
  <Application>Microsoft Office PowerPoint</Application>
  <PresentationFormat>Geniş ekran</PresentationFormat>
  <Paragraphs>129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Bookman Old Style</vt:lpstr>
      <vt:lpstr>Calibri</vt:lpstr>
      <vt:lpstr>Calibri Light</vt:lpstr>
      <vt:lpstr>Times New Roman</vt:lpstr>
      <vt:lpstr>1_Office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SONGULKOZBERI</dc:creator>
  <cp:lastModifiedBy>Mücella TİDİN</cp:lastModifiedBy>
  <cp:revision>1070</cp:revision>
  <cp:lastPrinted>2017-12-14T07:26:56Z</cp:lastPrinted>
  <dcterms:created xsi:type="dcterms:W3CDTF">2013-12-10T10:55:21Z</dcterms:created>
  <dcterms:modified xsi:type="dcterms:W3CDTF">2023-12-26T06:33:48Z</dcterms:modified>
</cp:coreProperties>
</file>